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8FFFD-11FE-4084-90BF-3849AD81F1DE}" v="5" dt="2022-06-11T21:25:14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4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BE4D-74F4-8DB7-F6D7-CFB4E1C1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CDA76-E627-CFCB-A5C1-6183D511A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F6F59-E6D4-6269-1B62-1E082777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1144-CC48-CD94-40AD-74799D36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18C9-E629-E560-F297-4C1BEBFC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A190-887E-CFAB-B9BF-A8042F22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762A6-BC30-AD13-7153-31062632B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99A6A-ACAF-FC30-D324-9E77C5EC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4FD3-F079-4CF9-5A1A-2AEE843C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DC2A-0673-B755-3B34-D84657A0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58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21730-D81D-B07E-7CFD-3C75ADBEE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CB35F-F382-C69D-10E9-EA126E483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32E0-9CC4-63EB-FCFA-0D6AB6D0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A90D6-7C3E-04E9-8EF3-DE6CDD75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80FB7-BA1E-AD1E-43C7-E5FA313C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5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4DC3-C57C-CB02-C990-25A24291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F047-D197-7ED2-9EC8-4415A456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74ED7-BFD1-3837-B2ED-AE4719A2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815D-BC0A-3F36-E9FB-70B9B50C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339D-FFF0-1AD7-CEDA-26007ACA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64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694F-61F1-96B9-AB59-D14BC0FA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D119E-9286-69A5-0744-47E2B6D1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11A0D-3CF0-9281-5023-9F222298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058A-009C-7FEA-E0B0-8BF94BE5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6925C-C44E-653E-3E54-9769D8F7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AE68-2324-6DFC-F776-185A0DA5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38D3-C2FF-A4A4-FAE6-A69236EA1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5CA8-94B6-34E0-1E7E-145890D7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EC44E-C082-8AF6-0889-1E494D0F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76498-A8DD-829F-5F05-993E7739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F5EF-D142-A92D-7098-0D458FE7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61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9CF6-C2E1-CBB7-4E47-72126953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7E23A-3F5C-0B12-BA86-267D70287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CE072-016F-B3A3-A750-B9706FF53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75B41-8AF5-77CC-DF52-AE0B4A2F6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82B08-F13D-84BD-A66A-0FD1D7B7D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50333-1223-8C39-3FA0-EAC8C5CB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2DE5B-F7E2-4DDE-E4E5-F0EB30C4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A6F6F-B554-0C70-DE26-1D8BC5EA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4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79FE-E978-23FB-330F-53EF1B3E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DA96B-B36E-CCD2-218B-B07113E5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EA1E7-448D-B411-DF89-20ED9F78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D316D-A28D-7A61-6DBB-593817BE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7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4A304-8D6D-2ECB-95D3-7059A5E3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937D3-664A-3BC4-1C23-F2688A29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EB45-E771-F273-56BA-EF9AD47F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18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DBBB-AEF8-E35A-9E32-E89AB316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37F1-3F1D-CC0E-D838-0C4331AD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8C94-1C73-99AA-57BF-84DDA9B93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C1D01-5E45-B15D-36CA-DAA4450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4B0B9-903F-7530-A141-F27AA34E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B3AEF-8055-30ED-6FEB-7841029B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2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EA46-0DF5-4E97-E4CC-DBAA4B7B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5377B-D770-0004-F29C-6BFB80B0F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9698C-D422-3667-C6A6-D773CC0A7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BD548-3A0E-37BD-A4EA-4EB21BEB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C46B2-2FAC-65F0-1C41-30320C00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D073E-E47B-D761-86C7-20679217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17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02B89-8DC9-71D2-FDD1-25B49D46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53D37-999C-6C21-3599-089FCCEC2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A2B6-0FAE-4FD2-DC43-E78DFE12E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0BF6-DEA5-437C-A19A-752FC4D32444}" type="datetimeFigureOut">
              <a:rPr lang="en-AU" smtClean="0"/>
              <a:t>11/06/2022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B604-F2F3-513D-CCED-439A08BEF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762E4-EC7B-DED3-3AF2-C9BDD3F3F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B0ED-93F6-4BA9-9CF8-985CB15D7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8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tect-au.mimecast.com/s/XxB4CyoNROTrE2RG2sZj6gb?domain=socialpsychologyofthefutur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Alexander.Burton@utas.edu.a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sv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www.jstor.org/stable/40214366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www.abc.net.au/news/2021-07-30/tasmania-among-best-places-to-survive-global-collapse/1003338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mailto:Alexander.Burton@utas.edu.au" TargetMode="External"/><Relationship Id="rId5" Type="http://schemas.openxmlformats.org/officeDocument/2006/relationships/hyperlink" Target="https://doi.org/10.3390/su13158161" TargetMode="External"/><Relationship Id="rId10" Type="http://schemas.openxmlformats.org/officeDocument/2006/relationships/hyperlink" Target="https://mobile.twitter.com/alexburtonline" TargetMode="External"/><Relationship Id="rId4" Type="http://schemas.openxmlformats.org/officeDocument/2006/relationships/hyperlink" Target="https://www.abc.net.au/news/science/2021-12-06/climate-change-earth-black-box-recorder/100621778" TargetMode="External"/><Relationship Id="rId9" Type="http://schemas.openxmlformats.org/officeDocument/2006/relationships/hyperlink" Target="https://www.researchgate.net/profile/Alexander-Burton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outdoor, sky, sunset, nature&#10;&#10;Description automatically generated">
            <a:extLst>
              <a:ext uri="{FF2B5EF4-FFF2-40B4-BE49-F238E27FC236}">
                <a16:creationId xmlns:a16="http://schemas.microsoft.com/office/drawing/2014/main" id="{FA3F79DC-CE11-A2E0-44D9-7DB7FA50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331" y="-1850941"/>
            <a:ext cx="12191694" cy="870893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8B4FED2-9546-481C-9256-7D6B213F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018891" y="8"/>
            <a:ext cx="4245092" cy="36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77164-3B16-C91A-48E6-2FD446F3C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Collapse, Utopia, and Tasmania: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0BAAF-0266-716A-6B39-C6569D2E4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7737243" cy="1655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Escape in the prefigurative futures of climate change</a:t>
            </a:r>
          </a:p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Alexander Luke Burton (Alex)</a:t>
            </a:r>
          </a:p>
          <a:p>
            <a:pPr algn="l"/>
            <a:r>
              <a:rPr lang="en-US" sz="1600" i="1" dirty="0">
                <a:solidFill>
                  <a:schemeClr val="bg1"/>
                </a:solidFill>
              </a:rPr>
              <a:t>I acknowledge and pay respect to the traditional custodians of the lands I live and work, the </a:t>
            </a:r>
            <a:r>
              <a:rPr lang="en-US" sz="1600" i="1" dirty="0" err="1">
                <a:solidFill>
                  <a:schemeClr val="bg1"/>
                </a:solidFill>
              </a:rPr>
              <a:t>Mumirimina</a:t>
            </a:r>
            <a:r>
              <a:rPr lang="en-US" sz="1600" i="1" dirty="0">
                <a:solidFill>
                  <a:schemeClr val="bg1"/>
                </a:solidFill>
              </a:rPr>
              <a:t> and </a:t>
            </a:r>
            <a:r>
              <a:rPr lang="en-US" sz="1600" i="1" dirty="0" err="1">
                <a:solidFill>
                  <a:schemeClr val="bg1"/>
                </a:solidFill>
              </a:rPr>
              <a:t>Muwinina</a:t>
            </a:r>
            <a:r>
              <a:rPr lang="en-US" sz="1600" i="1" dirty="0">
                <a:solidFill>
                  <a:schemeClr val="bg1"/>
                </a:solidFill>
              </a:rPr>
              <a:t> peoples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7BF935-5E7B-F6EE-0DB3-1792ABC4EAA9}"/>
              </a:ext>
            </a:extLst>
          </p:cNvPr>
          <p:cNvSpPr txBox="1"/>
          <p:nvPr/>
        </p:nvSpPr>
        <p:spPr>
          <a:xfrm>
            <a:off x="8043088" y="6300216"/>
            <a:ext cx="4184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7-minute presentation for the </a:t>
            </a:r>
            <a:r>
              <a:rPr lang="en-AU" sz="900" b="0" i="0" dirty="0">
                <a:effectLst/>
                <a:latin typeface="Arial" panose="020B0604020202020204" pitchFamily="34" charset="0"/>
                <a:hlinkClick r:id="rId4"/>
              </a:rPr>
              <a:t>Social Psychology of the Future</a:t>
            </a:r>
            <a:r>
              <a:rPr lang="en-AU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mini-conference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4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outdoor, sky, sunset, nature&#10;&#10;Description automatically generated">
            <a:extLst>
              <a:ext uri="{FF2B5EF4-FFF2-40B4-BE49-F238E27FC236}">
                <a16:creationId xmlns:a16="http://schemas.microsoft.com/office/drawing/2014/main" id="{B87E7358-8A53-A647-1D25-D6D550EE3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9" y="-2006055"/>
            <a:ext cx="12191694" cy="8708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945CD-B4FA-1E81-1116-F2B20E2B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845882"/>
          </a:xfrm>
        </p:spPr>
        <p:txBody>
          <a:bodyPr anchor="b">
            <a:normAutofit/>
          </a:bodyPr>
          <a:lstStyle/>
          <a:p>
            <a:r>
              <a:rPr lang="en-AU" sz="4800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86A7B-4C32-A86A-95D7-6C8CF060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2" y="3118103"/>
            <a:ext cx="5463473" cy="2789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b="1" dirty="0"/>
              <a:t>PhD Research</a:t>
            </a:r>
          </a:p>
          <a:p>
            <a:pPr marL="0" indent="0">
              <a:buNone/>
            </a:pPr>
            <a:r>
              <a:rPr lang="en-AU" sz="1100" dirty="0"/>
              <a:t>Recently completed a literature review of sustainability, collapse, and utopia texts in </a:t>
            </a:r>
            <a:r>
              <a:rPr lang="en-AU" sz="1100" dirty="0" err="1"/>
              <a:t>narrativising</a:t>
            </a:r>
            <a:r>
              <a:rPr lang="en-AU" sz="1100" dirty="0"/>
              <a:t> the climate change crisis</a:t>
            </a:r>
          </a:p>
          <a:p>
            <a:pPr marL="0" indent="0">
              <a:buNone/>
            </a:pPr>
            <a:r>
              <a:rPr lang="en-AU" sz="1100" b="1" dirty="0"/>
              <a:t>Question:</a:t>
            </a:r>
          </a:p>
          <a:p>
            <a:pPr marL="0" indent="0">
              <a:buNone/>
            </a:pPr>
            <a:r>
              <a:rPr lang="en-AU" sz="1100" dirty="0"/>
              <a:t>How is Tasmania imagined as a site of escape from socio-environmental collapse?</a:t>
            </a:r>
          </a:p>
          <a:p>
            <a:pPr lvl="1"/>
            <a:r>
              <a:rPr lang="en-AU" sz="1100" dirty="0"/>
              <a:t>How do narratives of sustainability and utopia inside Tasmania relate to these imaginings?</a:t>
            </a:r>
          </a:p>
          <a:p>
            <a:pPr lvl="1"/>
            <a:r>
              <a:rPr lang="en-AU" sz="1100" dirty="0"/>
              <a:t>How do narratives of sustainability and utopia outside/about Tasmania relate to these imaginings?</a:t>
            </a:r>
          </a:p>
          <a:p>
            <a:endParaRPr lang="en-AU" sz="1100" dirty="0"/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E598D60B-4681-D93A-F828-097901FE8B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742" y="907420"/>
            <a:ext cx="2357432" cy="244315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CDC6A3A-BA20-E6CA-DA16-6964F51E02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" r="3441" b="14"/>
          <a:stretch/>
        </p:blipFill>
        <p:spPr>
          <a:xfrm>
            <a:off x="9108886" y="895610"/>
            <a:ext cx="2357432" cy="24431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A6F8127-C9BB-F3D7-0443-554093B4B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6575741" y="3504974"/>
            <a:ext cx="4890576" cy="24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C6518-47A6-F2BF-A912-A665F5E1897E}"/>
              </a:ext>
            </a:extLst>
          </p:cNvPr>
          <p:cNvSpPr txBox="1"/>
          <p:nvPr/>
        </p:nvSpPr>
        <p:spPr>
          <a:xfrm>
            <a:off x="725682" y="1828561"/>
            <a:ext cx="538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I’m Alex (he/him); Email: </a:t>
            </a:r>
            <a:r>
              <a:rPr lang="en-AU" sz="1400" dirty="0">
                <a:hlinkClick r:id="rId7"/>
              </a:rPr>
              <a:t>Alexander.Burton@utas.edu.au</a:t>
            </a:r>
            <a:endParaRPr lang="en-AU" sz="1400" dirty="0">
              <a:solidFill>
                <a:schemeClr val="accent1"/>
              </a:solidFill>
            </a:endParaRPr>
          </a:p>
          <a:p>
            <a:endParaRPr lang="en-AU" sz="1400" dirty="0"/>
          </a:p>
          <a:p>
            <a:r>
              <a:rPr lang="en-AU" sz="1400" dirty="0"/>
              <a:t>PhD Candidate at the University of Tasmania; School of Geography, Planning, and Spatial Sciences</a:t>
            </a:r>
          </a:p>
          <a:p>
            <a:endParaRPr lang="en-AU" sz="1400" dirty="0"/>
          </a:p>
          <a:p>
            <a:r>
              <a:rPr lang="en-AU" sz="1400" dirty="0"/>
              <a:t>Human geography; studying narratives of societal and environmental collapse in Tasmania</a:t>
            </a:r>
          </a:p>
        </p:txBody>
      </p:sp>
    </p:spTree>
    <p:extLst>
      <p:ext uri="{BB962C8B-B14F-4D97-AF65-F5344CB8AC3E}">
        <p14:creationId xmlns:p14="http://schemas.microsoft.com/office/powerpoint/2010/main" val="329942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7" descr="A picture containing water, outdoor, watercraft, transport&#10;&#10;Description automatically generated">
            <a:extLst>
              <a:ext uri="{FF2B5EF4-FFF2-40B4-BE49-F238E27FC236}">
                <a16:creationId xmlns:a16="http://schemas.microsoft.com/office/drawing/2014/main" id="{35A52750-06D8-234C-97FA-7822CFC01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D1A3D-2ACB-DDA8-E9B7-12B28C9C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87624" cy="162763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Tasmania as a site of 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B859-5759-6D7A-9423-754C570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03" y="1923451"/>
            <a:ext cx="5387625" cy="3495215"/>
          </a:xfrm>
          <a:solidFill>
            <a:schemeClr val="tx1">
              <a:alpha val="40000"/>
            </a:schemeClr>
          </a:solidFill>
          <a:ln w="63500">
            <a:noFill/>
            <a:round/>
          </a:ln>
        </p:spPr>
        <p:txBody>
          <a:bodyPr>
            <a:norm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Tasmania is an island-state in Australia</a:t>
            </a:r>
          </a:p>
          <a:p>
            <a:r>
              <a:rPr lang="en-AU" sz="1800" dirty="0">
                <a:solidFill>
                  <a:srgbClr val="FFFFFF"/>
                </a:solidFill>
              </a:rPr>
              <a:t>King and Jones (2021) simplistically refer to it as a ‘lifeboat’ for socio-environmental collapse</a:t>
            </a:r>
          </a:p>
          <a:p>
            <a:r>
              <a:rPr lang="en-AU" sz="1800" dirty="0">
                <a:solidFill>
                  <a:srgbClr val="FFFFFF"/>
                </a:solidFill>
              </a:rPr>
              <a:t>The island has a legacy of romanticised marginality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Including its colonial-convict settlement in the 19</a:t>
            </a:r>
            <a:r>
              <a:rPr lang="en-AU" sz="1400" baseline="30000" dirty="0">
                <a:solidFill>
                  <a:srgbClr val="FFFFFF"/>
                </a:solidFill>
              </a:rPr>
              <a:t>th</a:t>
            </a:r>
            <a:r>
              <a:rPr lang="en-AU" sz="1400" dirty="0">
                <a:solidFill>
                  <a:srgbClr val="FFFFFF"/>
                </a:solidFill>
              </a:rPr>
              <a:t> century</a:t>
            </a:r>
          </a:p>
          <a:p>
            <a:r>
              <a:rPr lang="en-AU" sz="1800" dirty="0">
                <a:solidFill>
                  <a:srgbClr val="FFFFFF"/>
                </a:solidFill>
              </a:rPr>
              <a:t>Has a collapse-utopia history including (Alexander 2018):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Genocide of Tasmanian Aboriginals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Intentional communities </a:t>
            </a:r>
            <a:r>
              <a:rPr lang="en-AU" sz="1100" dirty="0">
                <a:solidFill>
                  <a:srgbClr val="FFFFFF"/>
                </a:solidFill>
              </a:rPr>
              <a:t>‘communes’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‘Sea change’ movement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Doomsday preppers </a:t>
            </a:r>
            <a:r>
              <a:rPr lang="en-AU" sz="1100" dirty="0">
                <a:solidFill>
                  <a:srgbClr val="FFFFFF"/>
                </a:solidFill>
              </a:rPr>
              <a:t>(Fig. 1 Martin </a:t>
            </a:r>
            <a:r>
              <a:rPr lang="en-AU" sz="1100" dirty="0" err="1">
                <a:solidFill>
                  <a:srgbClr val="FFFFFF"/>
                </a:solidFill>
              </a:rPr>
              <a:t>Polin’s</a:t>
            </a:r>
            <a:r>
              <a:rPr lang="en-AU" sz="1100" dirty="0">
                <a:solidFill>
                  <a:srgbClr val="FFFFFF"/>
                </a:solidFill>
              </a:rPr>
              <a:t> bunker)</a:t>
            </a:r>
          </a:p>
          <a:p>
            <a:pPr lvl="1"/>
            <a:r>
              <a:rPr lang="en-AU" sz="1400" dirty="0">
                <a:solidFill>
                  <a:srgbClr val="FFFFFF"/>
                </a:solidFill>
              </a:rPr>
              <a:t>Tourism marketing</a:t>
            </a:r>
            <a:endParaRPr lang="en-AU" sz="1800" dirty="0">
              <a:solidFill>
                <a:srgbClr val="FFFFFF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49F4BEA-EB14-DA82-B179-5C1CBB465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C354F771-98E8-6435-C350-7C9A8F3C08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151" y="0"/>
            <a:ext cx="2707631" cy="1994816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ln w="114300">
            <a:solidFill>
              <a:schemeClr val="bg1">
                <a:lumMod val="95000"/>
              </a:schemeClr>
            </a:solidFill>
          </a:ln>
        </p:spPr>
      </p:pic>
      <p:sp>
        <p:nvSpPr>
          <p:cNvPr id="235" name="Oval 234">
            <a:extLst>
              <a:ext uri="{FF2B5EF4-FFF2-40B4-BE49-F238E27FC236}">
                <a16:creationId xmlns:a16="http://schemas.microsoft.com/office/drawing/2014/main" id="{6C2BA8C7-32DC-F8D1-E4E2-18B0711067B1}"/>
              </a:ext>
            </a:extLst>
          </p:cNvPr>
          <p:cNvSpPr/>
          <p:nvPr/>
        </p:nvSpPr>
        <p:spPr>
          <a:xfrm>
            <a:off x="9375357" y="4635075"/>
            <a:ext cx="3295650" cy="31940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2" name="Picture 23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A1D26C-262C-6475-056E-D7EC54263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581" y="4483974"/>
            <a:ext cx="6251038" cy="3385978"/>
          </a:xfrm>
          <a:prstGeom prst="rect">
            <a:avLst/>
          </a:prstGeom>
          <a:ln w="11430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987B18-B931-245A-156B-BBE47D494DBE}"/>
              </a:ext>
            </a:extLst>
          </p:cNvPr>
          <p:cNvSpPr txBox="1"/>
          <p:nvPr/>
        </p:nvSpPr>
        <p:spPr>
          <a:xfrm>
            <a:off x="11482100" y="1287071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Fig. 1</a:t>
            </a:r>
          </a:p>
        </p:txBody>
      </p:sp>
    </p:spTree>
    <p:extLst>
      <p:ext uri="{BB962C8B-B14F-4D97-AF65-F5344CB8AC3E}">
        <p14:creationId xmlns:p14="http://schemas.microsoft.com/office/powerpoint/2010/main" val="314066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59CD9-E4CD-4D96-A613-0EAFA013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Autofit/>
          </a:bodyPr>
          <a:lstStyle/>
          <a:p>
            <a:r>
              <a:rPr lang="en-AU" sz="2800" dirty="0">
                <a:solidFill>
                  <a:srgbClr val="FFFFFF"/>
                </a:solidFill>
              </a:rPr>
              <a:t>The Utopia-Collapse Cycle: Whose prefigurative futures?</a:t>
            </a:r>
          </a:p>
        </p:txBody>
      </p:sp>
      <p:pic>
        <p:nvPicPr>
          <p:cNvPr id="15" name="Picture 14" descr="A picture containing text, outdoor, building&#10;&#10;Description automatically generated">
            <a:extLst>
              <a:ext uri="{FF2B5EF4-FFF2-40B4-BE49-F238E27FC236}">
                <a16:creationId xmlns:a16="http://schemas.microsoft.com/office/drawing/2014/main" id="{7ABD857F-AB4F-45C8-AEA5-E6389B5B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647" y="4507549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5B89-D89F-4C62-9A81-BCBEEB69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2980335"/>
          </a:xfrm>
        </p:spPr>
        <p:txBody>
          <a:bodyPr anchor="t">
            <a:normAutofit/>
          </a:bodyPr>
          <a:lstStyle/>
          <a:p>
            <a:r>
              <a:rPr lang="en-AU" sz="1400" dirty="0">
                <a:solidFill>
                  <a:srgbClr val="FFFFFF"/>
                </a:solidFill>
              </a:rPr>
              <a:t>How utopia and collapse are imagined and defined is influenced by, and influences, the performance of the future</a:t>
            </a:r>
          </a:p>
          <a:p>
            <a:r>
              <a:rPr lang="en-AU" sz="1400" dirty="0">
                <a:solidFill>
                  <a:srgbClr val="FFFFFF"/>
                </a:solidFill>
              </a:rPr>
              <a:t>Social collapse is sometimes imagined as cyclical in Western discourses, while environmental collapse is imagined as linear</a:t>
            </a:r>
          </a:p>
          <a:p>
            <a:pPr lvl="1"/>
            <a:r>
              <a:rPr lang="en-AU" sz="1000" dirty="0">
                <a:solidFill>
                  <a:srgbClr val="FFFFFF"/>
                </a:solidFill>
              </a:rPr>
              <a:t>Temporal imaginaries matter (</a:t>
            </a:r>
            <a:r>
              <a:rPr lang="en-AU" sz="1000" dirty="0" err="1">
                <a:solidFill>
                  <a:srgbClr val="FFFFFF"/>
                </a:solidFill>
              </a:rPr>
              <a:t>Bluedorn</a:t>
            </a:r>
            <a:r>
              <a:rPr lang="en-AU" sz="1000" dirty="0">
                <a:solidFill>
                  <a:srgbClr val="FFFFFF"/>
                </a:solidFill>
              </a:rPr>
              <a:t> &amp; Standifer 2006)</a:t>
            </a:r>
          </a:p>
          <a:p>
            <a:r>
              <a:rPr lang="en-AU" sz="1400" dirty="0">
                <a:solidFill>
                  <a:srgbClr val="FFFFFF"/>
                </a:solidFill>
              </a:rPr>
              <a:t>Complicating Western temporal imaginaries reveals how climate change can be simultaneously prefigurative and already present (</a:t>
            </a:r>
            <a:r>
              <a:rPr lang="en-AU" sz="1400" dirty="0" err="1">
                <a:solidFill>
                  <a:srgbClr val="FFFFFF"/>
                </a:solidFill>
              </a:rPr>
              <a:t>Servigne</a:t>
            </a:r>
            <a:r>
              <a:rPr lang="en-AU" sz="1400" dirty="0">
                <a:solidFill>
                  <a:srgbClr val="FFFFFF"/>
                </a:solidFill>
              </a:rPr>
              <a:t> &amp; Stevens 2020)</a:t>
            </a:r>
          </a:p>
          <a:p>
            <a:pPr lvl="1"/>
            <a:endParaRPr lang="en-AU" sz="1400" dirty="0">
              <a:solidFill>
                <a:srgbClr val="FFFFFF"/>
              </a:solidFill>
            </a:endParaRPr>
          </a:p>
          <a:p>
            <a:endParaRPr lang="en-AU" sz="1400" dirty="0">
              <a:solidFill>
                <a:srgbClr val="FFFFFF"/>
              </a:solidFill>
            </a:endParaRPr>
          </a:p>
        </p:txBody>
      </p:sp>
      <p:pic>
        <p:nvPicPr>
          <p:cNvPr id="27" name="Picture 26" descr="A picture containing valley, nature, canyon&#10;&#10;Description automatically generated">
            <a:extLst>
              <a:ext uri="{FF2B5EF4-FFF2-40B4-BE49-F238E27FC236}">
                <a16:creationId xmlns:a16="http://schemas.microsoft.com/office/drawing/2014/main" id="{BA48186D-6A10-4E39-A764-33BE1CA11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647" y="2416727"/>
            <a:ext cx="2249424" cy="2002611"/>
          </a:xfrm>
          <a:prstGeom prst="rect">
            <a:avLst/>
          </a:prstGeom>
        </p:spPr>
      </p:pic>
      <p:pic>
        <p:nvPicPr>
          <p:cNvPr id="8" name="Picture 7" descr="A picture containing building, old, altar&#10;&#10;Description automatically generated">
            <a:extLst>
              <a:ext uri="{FF2B5EF4-FFF2-40B4-BE49-F238E27FC236}">
                <a16:creationId xmlns:a16="http://schemas.microsoft.com/office/drawing/2014/main" id="{B41158A9-FF0B-443C-97A4-94450946C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6" name="Picture 5" descr="A landscape with trees and hills&#10;&#10;Description automatically generated with low confidence">
            <a:extLst>
              <a:ext uri="{FF2B5EF4-FFF2-40B4-BE49-F238E27FC236}">
                <a16:creationId xmlns:a16="http://schemas.microsoft.com/office/drawing/2014/main" id="{1F534963-4E01-497B-A538-1EF49CF387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971288" y="325980"/>
            <a:ext cx="2249424" cy="2002536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AB514943-0251-4F6F-9BAD-1C3375686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  <p:pic>
        <p:nvPicPr>
          <p:cNvPr id="13" name="Graphic 12" descr="Arrow: Clockwise curve with solid fill">
            <a:extLst>
              <a:ext uri="{FF2B5EF4-FFF2-40B4-BE49-F238E27FC236}">
                <a16:creationId xmlns:a16="http://schemas.microsoft.com/office/drawing/2014/main" id="{DB2FE0A3-4965-7C42-F9D5-EE85233E9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6834039" y="5837472"/>
            <a:ext cx="914400" cy="914400"/>
          </a:xfrm>
          <a:prstGeom prst="rect">
            <a:avLst/>
          </a:prstGeom>
        </p:spPr>
      </p:pic>
      <p:pic>
        <p:nvPicPr>
          <p:cNvPr id="22" name="Graphic 21" descr="Arrow: Clockwise curve with solid fill">
            <a:extLst>
              <a:ext uri="{FF2B5EF4-FFF2-40B4-BE49-F238E27FC236}">
                <a16:creationId xmlns:a16="http://schemas.microsoft.com/office/drawing/2014/main" id="{D64150C5-CECB-F43B-3F3F-472DDC8937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00000">
            <a:off x="6846014" y="113777"/>
            <a:ext cx="914400" cy="914400"/>
          </a:xfrm>
          <a:prstGeom prst="rect">
            <a:avLst/>
          </a:prstGeom>
        </p:spPr>
      </p:pic>
      <p:pic>
        <p:nvPicPr>
          <p:cNvPr id="23" name="Graphic 22" descr="Arrow: Clockwise curve with solid fill">
            <a:extLst>
              <a:ext uri="{FF2B5EF4-FFF2-40B4-BE49-F238E27FC236}">
                <a16:creationId xmlns:a16="http://schemas.microsoft.com/office/drawing/2014/main" id="{5B4B6DAC-E2D8-F587-E615-48A69DA7F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1061700" y="2975895"/>
            <a:ext cx="914400" cy="914400"/>
          </a:xfrm>
          <a:prstGeom prst="rect">
            <a:avLst/>
          </a:prstGeom>
        </p:spPr>
      </p:pic>
      <p:pic>
        <p:nvPicPr>
          <p:cNvPr id="24" name="Graphic 23" descr="Arrow: Clockwise curve with solid fill">
            <a:extLst>
              <a:ext uri="{FF2B5EF4-FFF2-40B4-BE49-F238E27FC236}">
                <a16:creationId xmlns:a16="http://schemas.microsoft.com/office/drawing/2014/main" id="{1B9AB231-42E0-A68B-86A1-64FFFDCC3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63267" y="293426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B867CF-7E99-C719-CE8A-B6E4C54A276F}"/>
              </a:ext>
            </a:extLst>
          </p:cNvPr>
          <p:cNvSpPr txBox="1"/>
          <p:nvPr/>
        </p:nvSpPr>
        <p:spPr>
          <a:xfrm>
            <a:off x="483198" y="5598344"/>
            <a:ext cx="423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Figures: 1. The Arcadian State; 2. The Consummation; 3. Destruction; 4. Desolation; 5. The Savage State; </a:t>
            </a:r>
            <a:r>
              <a:rPr lang="en-AU" sz="1200" i="1" dirty="0"/>
              <a:t>The Course of Empire by Thomas Cole, painted from 1833-1836</a:t>
            </a:r>
            <a:r>
              <a:rPr lang="en-AU" sz="1200" dirty="0"/>
              <a:t>.</a:t>
            </a:r>
            <a:endParaRPr lang="en-AU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05F55-DA53-C504-F8A4-BF304B57A07F}"/>
              </a:ext>
            </a:extLst>
          </p:cNvPr>
          <p:cNvSpPr txBox="1"/>
          <p:nvPr/>
        </p:nvSpPr>
        <p:spPr>
          <a:xfrm>
            <a:off x="4896797" y="2086601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0D6447-973D-391D-FECB-3F2E25080AB5}"/>
              </a:ext>
            </a:extLst>
          </p:cNvPr>
          <p:cNvSpPr txBox="1"/>
          <p:nvPr/>
        </p:nvSpPr>
        <p:spPr>
          <a:xfrm>
            <a:off x="7220071" y="3144927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300B42-2900-78FF-CF54-D05BDE2907F9}"/>
              </a:ext>
            </a:extLst>
          </p:cNvPr>
          <p:cNvSpPr txBox="1"/>
          <p:nvPr/>
        </p:nvSpPr>
        <p:spPr>
          <a:xfrm>
            <a:off x="11418112" y="628935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5E7DD-3301-43FA-5C62-F93F18D32542}"/>
              </a:ext>
            </a:extLst>
          </p:cNvPr>
          <p:cNvSpPr txBox="1"/>
          <p:nvPr/>
        </p:nvSpPr>
        <p:spPr>
          <a:xfrm>
            <a:off x="4895515" y="627642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D75BB9-0CB9-D98B-9C26-59CA5D284B75}"/>
              </a:ext>
            </a:extLst>
          </p:cNvPr>
          <p:cNvSpPr txBox="1"/>
          <p:nvPr/>
        </p:nvSpPr>
        <p:spPr>
          <a:xfrm>
            <a:off x="4895515" y="4176575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6</a:t>
            </a:r>
          </a:p>
        </p:txBody>
      </p:sp>
    </p:spTree>
    <p:extLst>
      <p:ext uri="{BB962C8B-B14F-4D97-AF65-F5344CB8AC3E}">
        <p14:creationId xmlns:p14="http://schemas.microsoft.com/office/powerpoint/2010/main" val="4002262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7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99C7B-C331-B8B9-C299-57C9EAFD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4517137"/>
            <a:ext cx="4352544" cy="1173700"/>
          </a:xfrm>
        </p:spPr>
        <p:txBody>
          <a:bodyPr anchor="t">
            <a:no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Tasmania in the prefigurative futures of climate change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B6E8E2-DC5A-219C-711F-68BF40A37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520" y="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94E7782-7487-4CE7-6DA8-21DB03DD4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21C7F-B7F6-97A3-1EC1-D88EECC2F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7" name="Group 8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8" name="Freeform: Shape 8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AB84-CD0F-512E-B3D8-C6F11515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032" y="4517136"/>
            <a:ext cx="6528943" cy="2212847"/>
          </a:xfrm>
        </p:spPr>
        <p:txBody>
          <a:bodyPr>
            <a:normAutofit fontScale="92500"/>
          </a:bodyPr>
          <a:lstStyle/>
          <a:p>
            <a:r>
              <a:rPr lang="en-AU" sz="2200" dirty="0">
                <a:solidFill>
                  <a:schemeClr val="bg1"/>
                </a:solidFill>
              </a:rPr>
              <a:t>Futures are experientially and temporally uneven (Williams 2011)</a:t>
            </a:r>
          </a:p>
          <a:p>
            <a:r>
              <a:rPr lang="en-AU" sz="2200" dirty="0">
                <a:solidFill>
                  <a:schemeClr val="bg1"/>
                </a:solidFill>
              </a:rPr>
              <a:t>Escape is imagined in different ways</a:t>
            </a:r>
          </a:p>
          <a:p>
            <a:pPr lvl="1"/>
            <a:r>
              <a:rPr lang="en-AU" sz="1400" dirty="0">
                <a:solidFill>
                  <a:schemeClr val="bg1"/>
                </a:solidFill>
              </a:rPr>
              <a:t>Tasmania as a beautiful destination for a holiday to escape life’s pressures (Figure 7) </a:t>
            </a:r>
          </a:p>
          <a:p>
            <a:pPr lvl="1"/>
            <a:r>
              <a:rPr lang="en-AU" sz="1400" dirty="0">
                <a:solidFill>
                  <a:schemeClr val="bg1"/>
                </a:solidFill>
              </a:rPr>
              <a:t>‘Earth’s Black Box’, built on Tasmania’s remote west coast, imagines Tasmania as a distant location to observe global societal collapse (Figure 8)</a:t>
            </a:r>
          </a:p>
          <a:p>
            <a:pPr lvl="1"/>
            <a:r>
              <a:rPr lang="en-AU" sz="1400" dirty="0">
                <a:solidFill>
                  <a:schemeClr val="bg1"/>
                </a:solidFill>
              </a:rPr>
              <a:t>Tasmania’s fire season becoming longer and more severe as a present-day impact of climate change. You can’t escape a global problem (Figure 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7D879-6DC2-2060-0261-B092A4C9FE51}"/>
              </a:ext>
            </a:extLst>
          </p:cNvPr>
          <p:cNvSpPr txBox="1"/>
          <p:nvPr/>
        </p:nvSpPr>
        <p:spPr>
          <a:xfrm>
            <a:off x="7500525" y="2679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2F1BA-7D8D-16A7-0608-8D008FB03EC0}"/>
              </a:ext>
            </a:extLst>
          </p:cNvPr>
          <p:cNvSpPr txBox="1"/>
          <p:nvPr/>
        </p:nvSpPr>
        <p:spPr>
          <a:xfrm>
            <a:off x="11646695" y="0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Fig.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28C52-6DF7-76A6-2C4C-7C18FD1A8F0A}"/>
              </a:ext>
            </a:extLst>
          </p:cNvPr>
          <p:cNvSpPr txBox="1"/>
          <p:nvPr/>
        </p:nvSpPr>
        <p:spPr>
          <a:xfrm>
            <a:off x="3500025" y="0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Fig. 7</a:t>
            </a:r>
          </a:p>
        </p:txBody>
      </p:sp>
    </p:spTree>
    <p:extLst>
      <p:ext uri="{BB962C8B-B14F-4D97-AF65-F5344CB8AC3E}">
        <p14:creationId xmlns:p14="http://schemas.microsoft.com/office/powerpoint/2010/main" val="323429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AC51E84-82B5-4C35-B344-F864206E0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8085D3-DAEE-4018-8117-B336A0813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B2358-5408-0083-5528-B6D11022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3562"/>
            <a:ext cx="4810169" cy="996382"/>
          </a:xfrm>
        </p:spPr>
        <p:txBody>
          <a:bodyPr anchor="t">
            <a:normAutofit/>
          </a:bodyPr>
          <a:lstStyle/>
          <a:p>
            <a:r>
              <a:rPr lang="en-AU" sz="3900" dirty="0"/>
              <a:t>Summary / Q&amp;A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AAADFC-F244-461A-A81E-0B812E486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2FBF-0858-3452-2270-801155EE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36" y="1499191"/>
            <a:ext cx="5250714" cy="4690393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/>
              <a:t>Collapse and utopia are recursively involved in temporal imagination</a:t>
            </a:r>
          </a:p>
          <a:p>
            <a:r>
              <a:rPr lang="en-AU" sz="1800" dirty="0"/>
              <a:t>Climate change is both prefigurative and already present. Escape is a privilege</a:t>
            </a:r>
          </a:p>
          <a:p>
            <a:r>
              <a:rPr lang="en-AU" sz="1800" dirty="0"/>
              <a:t>I am studying Tasmania as an example of this complexity. So if you’re interested…</a:t>
            </a:r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r>
              <a:rPr lang="en-AU" sz="1000" dirty="0"/>
              <a:t>Alexander, A. 2018. </a:t>
            </a:r>
            <a:r>
              <a:rPr lang="en-AU" sz="1000" i="1" dirty="0"/>
              <a:t>Duck and Green Peas Forever! Finding Utopia in Tasmania</a:t>
            </a:r>
            <a:r>
              <a:rPr lang="en-AU" sz="1000" dirty="0"/>
              <a:t>. Fullers Bookshop.</a:t>
            </a:r>
          </a:p>
          <a:p>
            <a:pPr marL="0" indent="0">
              <a:buNone/>
            </a:pPr>
            <a:r>
              <a:rPr lang="en-AU" sz="1000" dirty="0"/>
              <a:t>Blackwood, F. 2021. Tasmania among best places to survive global societal collapse, new study finds. ABC News. 30 July 2021. Available at: </a:t>
            </a:r>
            <a:r>
              <a:rPr lang="en-AU" sz="1000" dirty="0">
                <a:hlinkClick r:id="rId2"/>
              </a:rPr>
              <a:t>https://www.abc.net.au/news/2021-07-30/tasmania-among-best-places-to-survive-global-collapse/100333892</a:t>
            </a:r>
            <a:r>
              <a:rPr lang="en-AU" sz="1000" dirty="0"/>
              <a:t>.</a:t>
            </a:r>
          </a:p>
          <a:p>
            <a:pPr marL="0" indent="0">
              <a:buNone/>
            </a:pPr>
            <a:r>
              <a:rPr lang="en-AU" sz="1000" dirty="0" err="1"/>
              <a:t>Bluedorn</a:t>
            </a:r>
            <a:r>
              <a:rPr lang="en-AU" sz="1000" dirty="0"/>
              <a:t>, A.C. &amp; Standifer, R.L. 2006. Time and the temporal imagination. Academy of Management Learning &amp; Education. Vol. 5, No. 2, pp. 196-206. </a:t>
            </a:r>
            <a:r>
              <a:rPr lang="en-AU" sz="1000" dirty="0">
                <a:hlinkClick r:id="rId3"/>
              </a:rPr>
              <a:t>https://www.jstor.org/stable/40214366</a:t>
            </a:r>
            <a:r>
              <a:rPr lang="en-AU" sz="1000" dirty="0"/>
              <a:t>.</a:t>
            </a:r>
          </a:p>
          <a:p>
            <a:pPr marL="0" indent="0">
              <a:buNone/>
            </a:pPr>
            <a:r>
              <a:rPr lang="en-AU" sz="1000" dirty="0"/>
              <a:t>Cole, T. 1833-1836. The Course of Empire. Series of Paintings. New-York Historical Society: New York.</a:t>
            </a:r>
          </a:p>
          <a:p>
            <a:pPr marL="0" indent="0">
              <a:buNone/>
            </a:pP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Kilvert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2021. Earth is getting a black box to record our climate change actions, and it's already started listening. </a:t>
            </a:r>
            <a:r>
              <a:rPr lang="en-AU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 News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Available at: </a:t>
            </a:r>
            <a:r>
              <a:rPr lang="en-AU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https://www.abc.net.au/news/science/2021-12-06/climate-change-earth-black-box-recorder/100621778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AU" sz="1000" dirty="0"/>
              <a:t>King, N. Jones, A. 2021. ‘An Analysis of the Potential for the Formation of ‘Nodes of Persisting Complexity’’. </a:t>
            </a:r>
            <a:r>
              <a:rPr lang="en-AU" sz="1000" i="1" dirty="0"/>
              <a:t>Sustainability</a:t>
            </a:r>
            <a:r>
              <a:rPr lang="en-AU" sz="1000" dirty="0"/>
              <a:t>. Vol. 13, No. 8161. 1-32. </a:t>
            </a:r>
            <a:r>
              <a:rPr lang="en-AU" sz="1000" dirty="0">
                <a:hlinkClick r:id="rId5"/>
              </a:rPr>
              <a:t>https://doi.org/10.3390/su13158161</a:t>
            </a:r>
            <a:r>
              <a:rPr lang="en-AU" sz="1000" dirty="0"/>
              <a:t>.</a:t>
            </a:r>
          </a:p>
          <a:p>
            <a:pPr marL="0" indent="0">
              <a:buNone/>
            </a:pPr>
            <a:r>
              <a:rPr lang="en-AU" sz="1000" dirty="0" err="1"/>
              <a:t>Servigne</a:t>
            </a:r>
            <a:r>
              <a:rPr lang="en-AU" sz="1000" dirty="0"/>
              <a:t>, P. and Stevens, R. 2020. </a:t>
            </a:r>
            <a:r>
              <a:rPr lang="en-AU" sz="1000" i="1" dirty="0"/>
              <a:t>How Everything Can Collapse: A Manual for Our Times</a:t>
            </a:r>
            <a:r>
              <a:rPr lang="en-AU" sz="1000" dirty="0"/>
              <a:t>. UK: Polity Press. </a:t>
            </a:r>
          </a:p>
          <a:p>
            <a:pPr marL="0" indent="0">
              <a:buNone/>
            </a:pPr>
            <a:r>
              <a:rPr lang="en-AU" sz="1000" dirty="0"/>
              <a:t>Williams, E.C. 2011. </a:t>
            </a:r>
            <a:r>
              <a:rPr lang="en-AU" sz="1000" i="1" dirty="0"/>
              <a:t>Combined and Uneven Apocalypse: Luciferian Marxism</a:t>
            </a:r>
            <a:r>
              <a:rPr lang="en-AU" sz="1000" dirty="0"/>
              <a:t>. UK: Winchester: Zero Books.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E13262-4DFD-AD5C-ACE5-3DB021215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705599" y="834376"/>
            <a:ext cx="5320905" cy="30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Graphic 14">
            <a:extLst>
              <a:ext uri="{FF2B5EF4-FFF2-40B4-BE49-F238E27FC236}">
                <a16:creationId xmlns:a16="http://schemas.microsoft.com/office/drawing/2014/main" id="{A984C3BE-0DEB-40FD-9890-2DDC970E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0103" y="683562"/>
            <a:ext cx="1651594" cy="1653158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2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967A150-BB55-0522-E981-33504B764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6705600" y="3896653"/>
            <a:ext cx="2112264" cy="21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3D7FA7-BE4E-D968-00A0-8ECED146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8885494" y="3896660"/>
            <a:ext cx="3143256" cy="21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Graphic 14">
            <a:extLst>
              <a:ext uri="{FF2B5EF4-FFF2-40B4-BE49-F238E27FC236}">
                <a16:creationId xmlns:a16="http://schemas.microsoft.com/office/drawing/2014/main" id="{1F638196-314B-4FE4-9D64-43E9DD240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551159" y="4536426"/>
            <a:ext cx="1651594" cy="1653158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BBADAC-DF48-4453-82BC-42244E3A6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DB5C8-DF13-7020-5BF3-EE2DDD9AA8A9}"/>
              </a:ext>
            </a:extLst>
          </p:cNvPr>
          <p:cNvSpPr txBox="1"/>
          <p:nvPr/>
        </p:nvSpPr>
        <p:spPr>
          <a:xfrm>
            <a:off x="1275587" y="619474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1200" b="1" dirty="0"/>
              <a:t>Contact: </a:t>
            </a:r>
            <a:r>
              <a:rPr lang="en-AU" sz="1200" dirty="0"/>
              <a:t>	ResearchGate: </a:t>
            </a:r>
            <a:r>
              <a:rPr lang="en-AU" sz="1200" dirty="0">
                <a:hlinkClick r:id="rId9"/>
              </a:rPr>
              <a:t>https://www.researchgate.net/profile/Alexander-Burton-2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	Twitter: </a:t>
            </a:r>
            <a:r>
              <a:rPr lang="en-AU" sz="1200" dirty="0">
                <a:hlinkClick r:id="rId10"/>
              </a:rPr>
              <a:t>@AlexBurtonline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	Email: </a:t>
            </a:r>
            <a:r>
              <a:rPr lang="en-AU" sz="1200" dirty="0">
                <a:hlinkClick r:id="rId11"/>
              </a:rPr>
              <a:t>Alexander.Burton@utas.edu.au</a:t>
            </a:r>
            <a:endParaRPr lang="en-AU" sz="1200" dirty="0"/>
          </a:p>
          <a:p>
            <a:pPr marL="0" indent="0">
              <a:buNone/>
            </a:pPr>
            <a:endParaRPr lang="en-AU" sz="1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845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853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Office Theme</vt:lpstr>
      <vt:lpstr>Collapse, Utopia, and Tasmania:</vt:lpstr>
      <vt:lpstr>Who am I?</vt:lpstr>
      <vt:lpstr>Tasmania as a site of escape</vt:lpstr>
      <vt:lpstr>The Utopia-Collapse Cycle: Whose prefigurative futures?</vt:lpstr>
      <vt:lpstr>Tasmania in the prefigurative futures of climate change</vt:lpstr>
      <vt:lpstr>Summary /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Collapse, Utopia, and Tasmania:</dc:title>
  <dc:creator>Alexander Burton</dc:creator>
  <cp:lastModifiedBy>Alex Burton</cp:lastModifiedBy>
  <cp:revision>3</cp:revision>
  <dcterms:created xsi:type="dcterms:W3CDTF">2022-06-01T04:06:22Z</dcterms:created>
  <dcterms:modified xsi:type="dcterms:W3CDTF">2022-06-11T21:25:23Z</dcterms:modified>
</cp:coreProperties>
</file>